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2"/>
  </p:notesMasterIdLst>
  <p:sldIdLst>
    <p:sldId id="256" r:id="rId2"/>
    <p:sldId id="264" r:id="rId3"/>
    <p:sldId id="324" r:id="rId4"/>
    <p:sldId id="321" r:id="rId5"/>
    <p:sldId id="322" r:id="rId6"/>
    <p:sldId id="320" r:id="rId7"/>
    <p:sldId id="268" r:id="rId8"/>
    <p:sldId id="325" r:id="rId9"/>
    <p:sldId id="326" r:id="rId10"/>
    <p:sldId id="327" r:id="rId11"/>
  </p:sldIdLst>
  <p:sldSz cx="9144000" cy="5143500" type="screen16x9"/>
  <p:notesSz cx="6858000" cy="9144000"/>
  <p:embeddedFontLst>
    <p:embeddedFont>
      <p:font typeface="Palanquin" panose="020B0004020203020204" pitchFamily="34" charset="-94"/>
      <p:regular r:id="rId13"/>
      <p:bold r:id="rId14"/>
    </p:embeddedFont>
    <p:embeddedFont>
      <p:font typeface="Signika" panose="020B0604020202020204" charset="-94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C4F72"/>
    <a:srgbClr val="F8F8F8"/>
    <a:srgbClr val="F7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51523D3-834C-4CB9-90F9-EC347D04DB71}">
  <a:tblStyle styleId="{551523D3-834C-4CB9-90F9-EC347D04DB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0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93ee93297a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93ee93297a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93ee93297a_0_246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93ee93297a_0_246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884750" y="987975"/>
            <a:ext cx="4546200" cy="25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884875" y="3455700"/>
            <a:ext cx="45462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102075" y="4669125"/>
            <a:ext cx="1157700" cy="1157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920850" y="234100"/>
            <a:ext cx="610800" cy="610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3484250" y="4604000"/>
            <a:ext cx="357600" cy="35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125375" y="234100"/>
            <a:ext cx="610800" cy="6108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/>
          <p:nvPr/>
        </p:nvSpPr>
        <p:spPr>
          <a:xfrm>
            <a:off x="8524150" y="1232025"/>
            <a:ext cx="1088100" cy="1088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-431825" y="3851325"/>
            <a:ext cx="1088100" cy="10878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1363550" y="84175"/>
            <a:ext cx="418800" cy="418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_1_1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/>
          <p:nvPr/>
        </p:nvSpPr>
        <p:spPr>
          <a:xfrm>
            <a:off x="676950" y="151150"/>
            <a:ext cx="776700" cy="776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6"/>
          <p:cNvSpPr/>
          <p:nvPr/>
        </p:nvSpPr>
        <p:spPr>
          <a:xfrm>
            <a:off x="2390225" y="4293125"/>
            <a:ext cx="1601700" cy="1602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6"/>
          <p:cNvSpPr/>
          <p:nvPr/>
        </p:nvSpPr>
        <p:spPr>
          <a:xfrm>
            <a:off x="8030725" y="1257250"/>
            <a:ext cx="912000" cy="912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5_1_1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/>
          <p:nvPr/>
        </p:nvSpPr>
        <p:spPr>
          <a:xfrm>
            <a:off x="7539900" y="3535550"/>
            <a:ext cx="965700" cy="965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7"/>
          <p:cNvSpPr/>
          <p:nvPr/>
        </p:nvSpPr>
        <p:spPr>
          <a:xfrm>
            <a:off x="6274125" y="-381700"/>
            <a:ext cx="1647600" cy="1647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7"/>
          <p:cNvSpPr/>
          <p:nvPr/>
        </p:nvSpPr>
        <p:spPr>
          <a:xfrm>
            <a:off x="-223100" y="3504650"/>
            <a:ext cx="1463100" cy="1463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7"/>
          <p:cNvSpPr/>
          <p:nvPr/>
        </p:nvSpPr>
        <p:spPr>
          <a:xfrm>
            <a:off x="592125" y="328975"/>
            <a:ext cx="609900" cy="609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3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713347" y="1928053"/>
            <a:ext cx="4699500" cy="7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620840"/>
            <a:ext cx="4699800" cy="14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5" name="Google Shape;105;p17"/>
          <p:cNvSpPr txBox="1">
            <a:spLocks noGrp="1"/>
          </p:cNvSpPr>
          <p:nvPr>
            <p:ph type="subTitle" idx="1"/>
          </p:nvPr>
        </p:nvSpPr>
        <p:spPr>
          <a:xfrm>
            <a:off x="713325" y="3204490"/>
            <a:ext cx="4699500" cy="808800"/>
          </a:xfrm>
          <a:prstGeom prst="rect">
            <a:avLst/>
          </a:prstGeom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subTitle" idx="3"/>
          </p:nvPr>
        </p:nvSpPr>
        <p:spPr>
          <a:xfrm>
            <a:off x="713325" y="2759665"/>
            <a:ext cx="4699500" cy="36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3_1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 txBox="1">
            <a:spLocks noGrp="1"/>
          </p:cNvSpPr>
          <p:nvPr>
            <p:ph type="title"/>
          </p:nvPr>
        </p:nvSpPr>
        <p:spPr>
          <a:xfrm>
            <a:off x="2635025" y="1710253"/>
            <a:ext cx="3873900" cy="7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title" idx="2" hasCustomPrompt="1"/>
          </p:nvPr>
        </p:nvSpPr>
        <p:spPr>
          <a:xfrm>
            <a:off x="2634925" y="532738"/>
            <a:ext cx="3874200" cy="141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1"/>
          </p:nvPr>
        </p:nvSpPr>
        <p:spPr>
          <a:xfrm>
            <a:off x="2222200" y="2986690"/>
            <a:ext cx="4699500" cy="808800"/>
          </a:xfrm>
          <a:prstGeom prst="rect">
            <a:avLst/>
          </a:prstGeom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3"/>
          </p:nvPr>
        </p:nvSpPr>
        <p:spPr>
          <a:xfrm>
            <a:off x="2635007" y="2541865"/>
            <a:ext cx="3873900" cy="36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4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2"/>
          <p:cNvSpPr/>
          <p:nvPr/>
        </p:nvSpPr>
        <p:spPr>
          <a:xfrm>
            <a:off x="8482675" y="2888050"/>
            <a:ext cx="456300" cy="456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114675" y="2086400"/>
            <a:ext cx="418800" cy="4188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2"/>
          <p:cNvSpPr/>
          <p:nvPr/>
        </p:nvSpPr>
        <p:spPr>
          <a:xfrm>
            <a:off x="7489825" y="173500"/>
            <a:ext cx="418800" cy="418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 b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ignika"/>
              <a:buNone/>
              <a:defRPr sz="30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78425"/>
            <a:ext cx="7717500" cy="34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○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■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○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■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○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■"/>
              <a:defRPr sz="1600"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6" r:id="rId3"/>
    <p:sldLayoutId id="2147483657" r:id="rId4"/>
    <p:sldLayoutId id="2147483658" r:id="rId5"/>
    <p:sldLayoutId id="2147483663" r:id="rId6"/>
    <p:sldLayoutId id="2147483664" r:id="rId7"/>
    <p:sldLayoutId id="2147483668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/>
          <p:nvPr/>
        </p:nvSpPr>
        <p:spPr>
          <a:xfrm>
            <a:off x="-120850" y="1414875"/>
            <a:ext cx="1633200" cy="1633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0"/>
          <p:cNvSpPr txBox="1">
            <a:spLocks noGrp="1"/>
          </p:cNvSpPr>
          <p:nvPr>
            <p:ph type="ctrTitle"/>
          </p:nvPr>
        </p:nvSpPr>
        <p:spPr>
          <a:xfrm>
            <a:off x="3884750" y="987975"/>
            <a:ext cx="4546200" cy="25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 dirty="0"/>
              <a:t>BOLOGNA BİLGİ GÜNCELLEME SÜRECİNDE DEĞERLENDİRME SÜREÇLERİ</a:t>
            </a:r>
            <a:endParaRPr sz="2800" dirty="0"/>
          </a:p>
        </p:txBody>
      </p:sp>
      <p:sp>
        <p:nvSpPr>
          <p:cNvPr id="189" name="Google Shape;189;p30">
            <a:hlinkClick r:id="rId3" action="ppaction://hlinksldjump"/>
          </p:cNvPr>
          <p:cNvSpPr txBox="1"/>
          <p:nvPr/>
        </p:nvSpPr>
        <p:spPr>
          <a:xfrm>
            <a:off x="6148677" y="3881400"/>
            <a:ext cx="2348778" cy="64441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dirty="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rPr>
              <a:t>Dr. Alperen YANDI  Eğitim Fakültesi</a:t>
            </a:r>
            <a:endParaRPr sz="1800" dirty="0">
              <a:solidFill>
                <a:schemeClr val="accen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645F86-CD2C-B779-74DB-88B089BAC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Dinlediğiniz için teşekkürler…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alperenyandi@ibu.edu.tr</a:t>
            </a:r>
            <a:br>
              <a:rPr lang="tr-TR" dirty="0"/>
            </a:br>
            <a:br>
              <a:rPr lang="tr-TR" dirty="0"/>
            </a:br>
            <a:r>
              <a:rPr lang="tr-TR" dirty="0"/>
              <a:t>Dahili: 5763</a:t>
            </a:r>
          </a:p>
        </p:txBody>
      </p:sp>
    </p:spTree>
    <p:extLst>
      <p:ext uri="{BB962C8B-B14F-4D97-AF65-F5344CB8AC3E}">
        <p14:creationId xmlns:p14="http://schemas.microsoft.com/office/powerpoint/2010/main" val="173153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8"/>
          <p:cNvSpPr txBox="1">
            <a:spLocks noGrp="1"/>
          </p:cNvSpPr>
          <p:nvPr>
            <p:ph type="title"/>
          </p:nvPr>
        </p:nvSpPr>
        <p:spPr>
          <a:xfrm>
            <a:off x="713347" y="1928053"/>
            <a:ext cx="4699500" cy="7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 dirty="0"/>
              <a:t>BOLOGNA kataloğunda yer alan ölçme araçları</a:t>
            </a:r>
          </a:p>
        </p:txBody>
      </p:sp>
      <p:sp>
        <p:nvSpPr>
          <p:cNvPr id="323" name="Google Shape;323;p38"/>
          <p:cNvSpPr/>
          <p:nvPr/>
        </p:nvSpPr>
        <p:spPr>
          <a:xfrm>
            <a:off x="6309875" y="0"/>
            <a:ext cx="2834100" cy="3418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4" name="Google Shape;324;p38"/>
          <p:cNvGrpSpPr/>
          <p:nvPr/>
        </p:nvGrpSpPr>
        <p:grpSpPr>
          <a:xfrm>
            <a:off x="6531607" y="1208674"/>
            <a:ext cx="430841" cy="2916262"/>
            <a:chOff x="3419800" y="255950"/>
            <a:chExt cx="762550" cy="5161525"/>
          </a:xfrm>
        </p:grpSpPr>
        <p:sp>
          <p:nvSpPr>
            <p:cNvPr id="325" name="Google Shape;325;p38"/>
            <p:cNvSpPr/>
            <p:nvPr/>
          </p:nvSpPr>
          <p:spPr>
            <a:xfrm>
              <a:off x="3419800" y="927375"/>
              <a:ext cx="186200" cy="3689925"/>
            </a:xfrm>
            <a:custGeom>
              <a:avLst/>
              <a:gdLst/>
              <a:ahLst/>
              <a:cxnLst/>
              <a:rect l="l" t="t" r="r" b="b"/>
              <a:pathLst>
                <a:path w="7448" h="147597" fill="none" extrusionOk="0">
                  <a:moveTo>
                    <a:pt x="0" y="0"/>
                  </a:moveTo>
                  <a:lnTo>
                    <a:pt x="7447" y="0"/>
                  </a:lnTo>
                  <a:lnTo>
                    <a:pt x="7447" y="147596"/>
                  </a:lnTo>
                  <a:lnTo>
                    <a:pt x="0" y="147596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8"/>
            <p:cNvSpPr/>
            <p:nvPr/>
          </p:nvSpPr>
          <p:spPr>
            <a:xfrm>
              <a:off x="3800075" y="927375"/>
              <a:ext cx="382275" cy="3689925"/>
            </a:xfrm>
            <a:custGeom>
              <a:avLst/>
              <a:gdLst/>
              <a:ahLst/>
              <a:cxnLst/>
              <a:rect l="l" t="t" r="r" b="b"/>
              <a:pathLst>
                <a:path w="15291" h="147597" fill="none" extrusionOk="0">
                  <a:moveTo>
                    <a:pt x="15291" y="0"/>
                  </a:moveTo>
                  <a:lnTo>
                    <a:pt x="15291" y="80"/>
                  </a:lnTo>
                  <a:lnTo>
                    <a:pt x="7844" y="80"/>
                  </a:lnTo>
                  <a:lnTo>
                    <a:pt x="7844" y="147596"/>
                  </a:lnTo>
                  <a:lnTo>
                    <a:pt x="0" y="147596"/>
                  </a:lnTo>
                  <a:lnTo>
                    <a:pt x="15291" y="147596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8"/>
            <p:cNvSpPr/>
            <p:nvPr/>
          </p:nvSpPr>
          <p:spPr>
            <a:xfrm>
              <a:off x="3419800" y="685725"/>
              <a:ext cx="762550" cy="241675"/>
            </a:xfrm>
            <a:custGeom>
              <a:avLst/>
              <a:gdLst/>
              <a:ahLst/>
              <a:cxnLst/>
              <a:rect l="l" t="t" r="r" b="b"/>
              <a:pathLst>
                <a:path w="30502" h="9667" fill="none" extrusionOk="0">
                  <a:moveTo>
                    <a:pt x="0" y="1"/>
                  </a:moveTo>
                  <a:lnTo>
                    <a:pt x="30502" y="1"/>
                  </a:lnTo>
                  <a:lnTo>
                    <a:pt x="30502" y="9666"/>
                  </a:lnTo>
                  <a:lnTo>
                    <a:pt x="0" y="9666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8"/>
            <p:cNvSpPr/>
            <p:nvPr/>
          </p:nvSpPr>
          <p:spPr>
            <a:xfrm>
              <a:off x="3419800" y="927375"/>
              <a:ext cx="25" cy="2000"/>
            </a:xfrm>
            <a:custGeom>
              <a:avLst/>
              <a:gdLst/>
              <a:ahLst/>
              <a:cxnLst/>
              <a:rect l="l" t="t" r="r" b="b"/>
              <a:pathLst>
                <a:path w="1" h="80" fill="none" extrusionOk="0">
                  <a:moveTo>
                    <a:pt x="0" y="80"/>
                  </a:moveTo>
                  <a:lnTo>
                    <a:pt x="0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8"/>
            <p:cNvSpPr/>
            <p:nvPr/>
          </p:nvSpPr>
          <p:spPr>
            <a:xfrm>
              <a:off x="3419800" y="927375"/>
              <a:ext cx="762550" cy="2000"/>
            </a:xfrm>
            <a:custGeom>
              <a:avLst/>
              <a:gdLst/>
              <a:ahLst/>
              <a:cxnLst/>
              <a:rect l="l" t="t" r="r" b="b"/>
              <a:pathLst>
                <a:path w="30502" h="80" fill="none" extrusionOk="0">
                  <a:moveTo>
                    <a:pt x="7447" y="0"/>
                  </a:moveTo>
                  <a:lnTo>
                    <a:pt x="23055" y="0"/>
                  </a:lnTo>
                  <a:lnTo>
                    <a:pt x="23055" y="80"/>
                  </a:lnTo>
                  <a:lnTo>
                    <a:pt x="30502" y="80"/>
                  </a:lnTo>
                  <a:lnTo>
                    <a:pt x="30502" y="0"/>
                  </a:lnTo>
                  <a:lnTo>
                    <a:pt x="0" y="0"/>
                  </a:lnTo>
                  <a:lnTo>
                    <a:pt x="0" y="80"/>
                  </a:lnTo>
                  <a:lnTo>
                    <a:pt x="7447" y="8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8"/>
            <p:cNvSpPr/>
            <p:nvPr/>
          </p:nvSpPr>
          <p:spPr>
            <a:xfrm>
              <a:off x="3419800" y="4617275"/>
              <a:ext cx="762550" cy="578375"/>
            </a:xfrm>
            <a:custGeom>
              <a:avLst/>
              <a:gdLst/>
              <a:ahLst/>
              <a:cxnLst/>
              <a:rect l="l" t="t" r="r" b="b"/>
              <a:pathLst>
                <a:path w="30502" h="23135" fill="none" extrusionOk="0">
                  <a:moveTo>
                    <a:pt x="10775" y="23134"/>
                  </a:moveTo>
                  <a:lnTo>
                    <a:pt x="19252" y="23134"/>
                  </a:lnTo>
                  <a:lnTo>
                    <a:pt x="3050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8"/>
            <p:cNvSpPr/>
            <p:nvPr/>
          </p:nvSpPr>
          <p:spPr>
            <a:xfrm>
              <a:off x="3419800" y="255950"/>
              <a:ext cx="762550" cy="431800"/>
            </a:xfrm>
            <a:custGeom>
              <a:avLst/>
              <a:gdLst/>
              <a:ahLst/>
              <a:cxnLst/>
              <a:rect l="l" t="t" r="r" b="b"/>
              <a:pathLst>
                <a:path w="30502" h="17272" fill="none" extrusionOk="0">
                  <a:moveTo>
                    <a:pt x="30502" y="15290"/>
                  </a:moveTo>
                  <a:cubicBezTo>
                    <a:pt x="30502" y="6813"/>
                    <a:pt x="23688" y="0"/>
                    <a:pt x="15211" y="0"/>
                  </a:cubicBezTo>
                  <a:lnTo>
                    <a:pt x="15211" y="0"/>
                  </a:lnTo>
                  <a:cubicBezTo>
                    <a:pt x="6814" y="0"/>
                    <a:pt x="0" y="6893"/>
                    <a:pt x="0" y="15290"/>
                  </a:cubicBezTo>
                  <a:lnTo>
                    <a:pt x="0" y="17271"/>
                  </a:lnTo>
                  <a:lnTo>
                    <a:pt x="30502" y="17271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8"/>
            <p:cNvSpPr/>
            <p:nvPr/>
          </p:nvSpPr>
          <p:spPr>
            <a:xfrm>
              <a:off x="3605975" y="4617275"/>
              <a:ext cx="194125" cy="25"/>
            </a:xfrm>
            <a:custGeom>
              <a:avLst/>
              <a:gdLst/>
              <a:ahLst/>
              <a:cxnLst/>
              <a:rect l="l" t="t" r="r" b="b"/>
              <a:pathLst>
                <a:path w="7765" h="1" fill="none" extrusionOk="0">
                  <a:moveTo>
                    <a:pt x="0" y="0"/>
                  </a:moveTo>
                  <a:lnTo>
                    <a:pt x="7764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8"/>
            <p:cNvSpPr/>
            <p:nvPr/>
          </p:nvSpPr>
          <p:spPr>
            <a:xfrm>
              <a:off x="3605975" y="929350"/>
              <a:ext cx="390200" cy="3687950"/>
            </a:xfrm>
            <a:custGeom>
              <a:avLst/>
              <a:gdLst/>
              <a:ahLst/>
              <a:cxnLst/>
              <a:rect l="l" t="t" r="r" b="b"/>
              <a:pathLst>
                <a:path w="15608" h="147518" fill="none" extrusionOk="0">
                  <a:moveTo>
                    <a:pt x="15608" y="1"/>
                  </a:moveTo>
                  <a:lnTo>
                    <a:pt x="0" y="1"/>
                  </a:lnTo>
                  <a:lnTo>
                    <a:pt x="0" y="147517"/>
                  </a:lnTo>
                  <a:lnTo>
                    <a:pt x="7764" y="147517"/>
                  </a:lnTo>
                  <a:lnTo>
                    <a:pt x="15608" y="147517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8"/>
            <p:cNvSpPr/>
            <p:nvPr/>
          </p:nvSpPr>
          <p:spPr>
            <a:xfrm>
              <a:off x="3605975" y="927375"/>
              <a:ext cx="390200" cy="2000"/>
            </a:xfrm>
            <a:custGeom>
              <a:avLst/>
              <a:gdLst/>
              <a:ahLst/>
              <a:cxnLst/>
              <a:rect l="l" t="t" r="r" b="b"/>
              <a:pathLst>
                <a:path w="15608" h="80" fill="none" extrusionOk="0">
                  <a:moveTo>
                    <a:pt x="0" y="0"/>
                  </a:moveTo>
                  <a:lnTo>
                    <a:pt x="15608" y="0"/>
                  </a:lnTo>
                  <a:lnTo>
                    <a:pt x="15608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miter lim="7922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8"/>
            <p:cNvSpPr/>
            <p:nvPr/>
          </p:nvSpPr>
          <p:spPr>
            <a:xfrm>
              <a:off x="3689150" y="5195625"/>
              <a:ext cx="211950" cy="221850"/>
            </a:xfrm>
            <a:custGeom>
              <a:avLst/>
              <a:gdLst/>
              <a:ahLst/>
              <a:cxnLst/>
              <a:rect l="l" t="t" r="r" b="b"/>
              <a:pathLst>
                <a:path w="8478" h="8874" extrusionOk="0">
                  <a:moveTo>
                    <a:pt x="1" y="0"/>
                  </a:moveTo>
                  <a:lnTo>
                    <a:pt x="4120" y="8873"/>
                  </a:lnTo>
                  <a:lnTo>
                    <a:pt x="8478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6" name="Google Shape;336;p38"/>
          <p:cNvSpPr/>
          <p:nvPr/>
        </p:nvSpPr>
        <p:spPr>
          <a:xfrm>
            <a:off x="127575" y="2482450"/>
            <a:ext cx="368700" cy="368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8"/>
          <p:cNvSpPr/>
          <p:nvPr/>
        </p:nvSpPr>
        <p:spPr>
          <a:xfrm>
            <a:off x="3485050" y="408325"/>
            <a:ext cx="891000" cy="891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8"/>
          <p:cNvSpPr/>
          <p:nvPr/>
        </p:nvSpPr>
        <p:spPr>
          <a:xfrm>
            <a:off x="8349775" y="3795688"/>
            <a:ext cx="433500" cy="4335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8"/>
          <p:cNvSpPr/>
          <p:nvPr/>
        </p:nvSpPr>
        <p:spPr>
          <a:xfrm>
            <a:off x="4420628" y="4215295"/>
            <a:ext cx="356196" cy="328410"/>
          </a:xfrm>
          <a:custGeom>
            <a:avLst/>
            <a:gdLst/>
            <a:ahLst/>
            <a:cxnLst/>
            <a:rect l="l" t="t" r="r" b="b"/>
            <a:pathLst>
              <a:path w="11217" h="10342" extrusionOk="0">
                <a:moveTo>
                  <a:pt x="3394" y="1186"/>
                </a:moveTo>
                <a:lnTo>
                  <a:pt x="3394" y="1507"/>
                </a:lnTo>
                <a:lnTo>
                  <a:pt x="1668" y="1507"/>
                </a:lnTo>
                <a:lnTo>
                  <a:pt x="1668" y="1186"/>
                </a:lnTo>
                <a:close/>
                <a:moveTo>
                  <a:pt x="3096" y="1829"/>
                </a:moveTo>
                <a:lnTo>
                  <a:pt x="3096" y="2090"/>
                </a:lnTo>
                <a:lnTo>
                  <a:pt x="2013" y="3043"/>
                </a:lnTo>
                <a:lnTo>
                  <a:pt x="2013" y="1829"/>
                </a:lnTo>
                <a:close/>
                <a:moveTo>
                  <a:pt x="6740" y="5948"/>
                </a:moveTo>
                <a:cubicBezTo>
                  <a:pt x="6775" y="5948"/>
                  <a:pt x="6799" y="5972"/>
                  <a:pt x="6799" y="6008"/>
                </a:cubicBezTo>
                <a:lnTo>
                  <a:pt x="6799" y="10020"/>
                </a:lnTo>
                <a:lnTo>
                  <a:pt x="4644" y="10020"/>
                </a:lnTo>
                <a:lnTo>
                  <a:pt x="4644" y="6008"/>
                </a:lnTo>
                <a:cubicBezTo>
                  <a:pt x="4644" y="5972"/>
                  <a:pt x="4668" y="5948"/>
                  <a:pt x="4704" y="5948"/>
                </a:cubicBezTo>
                <a:close/>
                <a:moveTo>
                  <a:pt x="5601" y="1"/>
                </a:moveTo>
                <a:cubicBezTo>
                  <a:pt x="5543" y="1"/>
                  <a:pt x="5484" y="19"/>
                  <a:pt x="5430" y="55"/>
                </a:cubicBezTo>
                <a:lnTo>
                  <a:pt x="3692" y="1567"/>
                </a:lnTo>
                <a:lnTo>
                  <a:pt x="3692" y="1126"/>
                </a:lnTo>
                <a:cubicBezTo>
                  <a:pt x="3692" y="995"/>
                  <a:pt x="3573" y="876"/>
                  <a:pt x="3442" y="876"/>
                </a:cubicBezTo>
                <a:lnTo>
                  <a:pt x="1596" y="876"/>
                </a:lnTo>
                <a:cubicBezTo>
                  <a:pt x="1453" y="876"/>
                  <a:pt x="1334" y="995"/>
                  <a:pt x="1334" y="1126"/>
                </a:cubicBezTo>
                <a:lnTo>
                  <a:pt x="1334" y="1590"/>
                </a:lnTo>
                <a:cubicBezTo>
                  <a:pt x="1334" y="1721"/>
                  <a:pt x="1453" y="1840"/>
                  <a:pt x="1596" y="1840"/>
                </a:cubicBezTo>
                <a:lnTo>
                  <a:pt x="1691" y="1840"/>
                </a:lnTo>
                <a:lnTo>
                  <a:pt x="1691" y="3329"/>
                </a:lnTo>
                <a:lnTo>
                  <a:pt x="108" y="4710"/>
                </a:lnTo>
                <a:cubicBezTo>
                  <a:pt x="25" y="4781"/>
                  <a:pt x="1" y="4888"/>
                  <a:pt x="25" y="4984"/>
                </a:cubicBezTo>
                <a:cubicBezTo>
                  <a:pt x="60" y="5079"/>
                  <a:pt x="167" y="5138"/>
                  <a:pt x="251" y="5138"/>
                </a:cubicBezTo>
                <a:lnTo>
                  <a:pt x="1322" y="5138"/>
                </a:lnTo>
                <a:lnTo>
                  <a:pt x="1322" y="7972"/>
                </a:lnTo>
                <a:cubicBezTo>
                  <a:pt x="1322" y="8056"/>
                  <a:pt x="1394" y="8139"/>
                  <a:pt x="1489" y="8139"/>
                </a:cubicBezTo>
                <a:cubicBezTo>
                  <a:pt x="1572" y="8139"/>
                  <a:pt x="1656" y="8056"/>
                  <a:pt x="1656" y="7972"/>
                </a:cubicBezTo>
                <a:lnTo>
                  <a:pt x="1656" y="5055"/>
                </a:lnTo>
                <a:lnTo>
                  <a:pt x="5609" y="1614"/>
                </a:lnTo>
                <a:lnTo>
                  <a:pt x="9561" y="5055"/>
                </a:lnTo>
                <a:lnTo>
                  <a:pt x="9561" y="9937"/>
                </a:lnTo>
                <a:cubicBezTo>
                  <a:pt x="9561" y="9984"/>
                  <a:pt x="9526" y="10020"/>
                  <a:pt x="9478" y="10020"/>
                </a:cubicBezTo>
                <a:lnTo>
                  <a:pt x="7109" y="10020"/>
                </a:lnTo>
                <a:lnTo>
                  <a:pt x="7109" y="6008"/>
                </a:lnTo>
                <a:cubicBezTo>
                  <a:pt x="7109" y="5793"/>
                  <a:pt x="6930" y="5615"/>
                  <a:pt x="6728" y="5615"/>
                </a:cubicBezTo>
                <a:lnTo>
                  <a:pt x="4680" y="5615"/>
                </a:lnTo>
                <a:cubicBezTo>
                  <a:pt x="4478" y="5615"/>
                  <a:pt x="4299" y="5793"/>
                  <a:pt x="4299" y="6008"/>
                </a:cubicBezTo>
                <a:lnTo>
                  <a:pt x="4299" y="10020"/>
                </a:lnTo>
                <a:lnTo>
                  <a:pt x="1739" y="10020"/>
                </a:lnTo>
                <a:cubicBezTo>
                  <a:pt x="1691" y="10020"/>
                  <a:pt x="1656" y="9984"/>
                  <a:pt x="1656" y="9937"/>
                </a:cubicBezTo>
                <a:lnTo>
                  <a:pt x="1656" y="8734"/>
                </a:lnTo>
                <a:cubicBezTo>
                  <a:pt x="1656" y="8639"/>
                  <a:pt x="1572" y="8567"/>
                  <a:pt x="1489" y="8567"/>
                </a:cubicBezTo>
                <a:cubicBezTo>
                  <a:pt x="1394" y="8567"/>
                  <a:pt x="1322" y="8639"/>
                  <a:pt x="1322" y="8734"/>
                </a:cubicBezTo>
                <a:lnTo>
                  <a:pt x="1322" y="9937"/>
                </a:lnTo>
                <a:cubicBezTo>
                  <a:pt x="1322" y="10163"/>
                  <a:pt x="1501" y="10342"/>
                  <a:pt x="1727" y="10342"/>
                </a:cubicBezTo>
                <a:lnTo>
                  <a:pt x="9466" y="10342"/>
                </a:lnTo>
                <a:cubicBezTo>
                  <a:pt x="9692" y="10342"/>
                  <a:pt x="9871" y="10163"/>
                  <a:pt x="9871" y="9937"/>
                </a:cubicBezTo>
                <a:lnTo>
                  <a:pt x="9871" y="5127"/>
                </a:lnTo>
                <a:lnTo>
                  <a:pt x="10943" y="5127"/>
                </a:lnTo>
                <a:cubicBezTo>
                  <a:pt x="11038" y="5127"/>
                  <a:pt x="11133" y="5067"/>
                  <a:pt x="11157" y="4960"/>
                </a:cubicBezTo>
                <a:cubicBezTo>
                  <a:pt x="11216" y="4877"/>
                  <a:pt x="11205" y="4769"/>
                  <a:pt x="11121" y="4698"/>
                </a:cubicBezTo>
                <a:lnTo>
                  <a:pt x="8811" y="2686"/>
                </a:lnTo>
                <a:cubicBezTo>
                  <a:pt x="8785" y="2659"/>
                  <a:pt x="8748" y="2647"/>
                  <a:pt x="8711" y="2647"/>
                </a:cubicBezTo>
                <a:cubicBezTo>
                  <a:pt x="8665" y="2647"/>
                  <a:pt x="8618" y="2665"/>
                  <a:pt x="8585" y="2698"/>
                </a:cubicBezTo>
                <a:cubicBezTo>
                  <a:pt x="8526" y="2757"/>
                  <a:pt x="8538" y="2864"/>
                  <a:pt x="8597" y="2924"/>
                </a:cubicBezTo>
                <a:lnTo>
                  <a:pt x="10764" y="4805"/>
                </a:lnTo>
                <a:lnTo>
                  <a:pt x="9776" y="4805"/>
                </a:lnTo>
                <a:lnTo>
                  <a:pt x="5763" y="1305"/>
                </a:lnTo>
                <a:cubicBezTo>
                  <a:pt x="5716" y="1269"/>
                  <a:pt x="5659" y="1251"/>
                  <a:pt x="5601" y="1251"/>
                </a:cubicBezTo>
                <a:cubicBezTo>
                  <a:pt x="5543" y="1251"/>
                  <a:pt x="5484" y="1269"/>
                  <a:pt x="5430" y="1305"/>
                </a:cubicBezTo>
                <a:lnTo>
                  <a:pt x="1418" y="4805"/>
                </a:lnTo>
                <a:lnTo>
                  <a:pt x="429" y="4805"/>
                </a:lnTo>
                <a:lnTo>
                  <a:pt x="1918" y="3507"/>
                </a:lnTo>
                <a:lnTo>
                  <a:pt x="3335" y="2281"/>
                </a:lnTo>
                <a:lnTo>
                  <a:pt x="5609" y="340"/>
                </a:lnTo>
                <a:lnTo>
                  <a:pt x="8026" y="2436"/>
                </a:lnTo>
                <a:cubicBezTo>
                  <a:pt x="8052" y="2463"/>
                  <a:pt x="8086" y="2475"/>
                  <a:pt x="8121" y="2475"/>
                </a:cubicBezTo>
                <a:cubicBezTo>
                  <a:pt x="8164" y="2475"/>
                  <a:pt x="8207" y="2457"/>
                  <a:pt x="8240" y="2424"/>
                </a:cubicBezTo>
                <a:cubicBezTo>
                  <a:pt x="8299" y="2364"/>
                  <a:pt x="8288" y="2257"/>
                  <a:pt x="8228" y="2198"/>
                </a:cubicBezTo>
                <a:lnTo>
                  <a:pt x="5763" y="55"/>
                </a:lnTo>
                <a:cubicBezTo>
                  <a:pt x="5716" y="19"/>
                  <a:pt x="5659" y="1"/>
                  <a:pt x="56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09;p37">
            <a:extLst>
              <a:ext uri="{FF2B5EF4-FFF2-40B4-BE49-F238E27FC236}">
                <a16:creationId xmlns:a16="http://schemas.microsoft.com/office/drawing/2014/main" id="{FCCD6F62-170B-5CDC-3B50-9657909210BD}"/>
              </a:ext>
            </a:extLst>
          </p:cNvPr>
          <p:cNvSpPr/>
          <p:nvPr/>
        </p:nvSpPr>
        <p:spPr>
          <a:xfrm>
            <a:off x="969820" y="983662"/>
            <a:ext cx="6391562" cy="177753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E18F50D4-7CC7-EE99-976B-287E39632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321229"/>
              </p:ext>
            </p:extLst>
          </p:nvPr>
        </p:nvGraphicFramePr>
        <p:xfrm>
          <a:off x="-176649" y="1037128"/>
          <a:ext cx="4525819" cy="1135380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4525819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Bütünleme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2769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Gelişim Sınavı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4962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Kısa Sınav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4255508"/>
                  </a:ext>
                </a:extLst>
              </a:tr>
            </a:tbl>
          </a:graphicData>
        </a:graphic>
      </p:graphicFrame>
      <p:sp>
        <p:nvSpPr>
          <p:cNvPr id="6" name="Google Shape;307;p37">
            <a:extLst>
              <a:ext uri="{FF2B5EF4-FFF2-40B4-BE49-F238E27FC236}">
                <a16:creationId xmlns:a16="http://schemas.microsoft.com/office/drawing/2014/main" id="{3FE1E678-3433-383F-7C8C-E555EA84ED40}"/>
              </a:ext>
            </a:extLst>
          </p:cNvPr>
          <p:cNvSpPr txBox="1"/>
          <p:nvPr/>
        </p:nvSpPr>
        <p:spPr>
          <a:xfrm>
            <a:off x="969820" y="341745"/>
            <a:ext cx="6391562" cy="524991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Geleneksel + Tamamlayıcı Ölçme Araçları</a:t>
            </a:r>
            <a:endParaRPr sz="18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" name="Google Shape;309;p37">
            <a:extLst>
              <a:ext uri="{FF2B5EF4-FFF2-40B4-BE49-F238E27FC236}">
                <a16:creationId xmlns:a16="http://schemas.microsoft.com/office/drawing/2014/main" id="{E3AEA5F8-4CCD-F17F-1B8D-30534CB6617D}"/>
              </a:ext>
            </a:extLst>
          </p:cNvPr>
          <p:cNvSpPr/>
          <p:nvPr/>
        </p:nvSpPr>
        <p:spPr>
          <a:xfrm>
            <a:off x="969820" y="3740707"/>
            <a:ext cx="6391562" cy="10610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0A5F5C07-9790-8A66-F9C8-0210063C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639521"/>
              </p:ext>
            </p:extLst>
          </p:nvPr>
        </p:nvGraphicFramePr>
        <p:xfrm>
          <a:off x="2386537" y="4015095"/>
          <a:ext cx="3528291" cy="37528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528291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400" b="1" i="0" u="none" strike="noStrike" dirty="0" err="1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Quiz</a:t>
                      </a:r>
                      <a:r>
                        <a:rPr lang="tr-TR" sz="24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 – Soru Yanıt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</a:tbl>
          </a:graphicData>
        </a:graphic>
      </p:graphicFrame>
      <p:sp>
        <p:nvSpPr>
          <p:cNvPr id="10" name="Google Shape;307;p37">
            <a:extLst>
              <a:ext uri="{FF2B5EF4-FFF2-40B4-BE49-F238E27FC236}">
                <a16:creationId xmlns:a16="http://schemas.microsoft.com/office/drawing/2014/main" id="{4CBCFD6D-4605-D3C7-4941-5155B548ADBF}"/>
              </a:ext>
            </a:extLst>
          </p:cNvPr>
          <p:cNvSpPr txBox="1"/>
          <p:nvPr/>
        </p:nvSpPr>
        <p:spPr>
          <a:xfrm>
            <a:off x="2701637" y="2938701"/>
            <a:ext cx="2923308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Geleneksel Ölçme Araçları</a:t>
            </a:r>
            <a:endParaRPr sz="18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E85DDCBC-DB9B-362C-C44E-51403CAE7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061887"/>
              </p:ext>
            </p:extLst>
          </p:nvPr>
        </p:nvGraphicFramePr>
        <p:xfrm>
          <a:off x="3933538" y="1025655"/>
          <a:ext cx="3124201" cy="169354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124201">
                  <a:extLst>
                    <a:ext uri="{9D8B030D-6E8A-4147-A177-3AD203B41FA5}">
                      <a16:colId xmlns:a16="http://schemas.microsoft.com/office/drawing/2014/main" val="327385615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Küçük Grup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02957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Öğrenci Topluluğu Faaliyetleri/Projeleri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49911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Vize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2529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Bütünleme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01724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8549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2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7;p37">
            <a:extLst>
              <a:ext uri="{FF2B5EF4-FFF2-40B4-BE49-F238E27FC236}">
                <a16:creationId xmlns:a16="http://schemas.microsoft.com/office/drawing/2014/main" id="{83A3862E-9F49-0E01-7A29-5CE1E9B688F7}"/>
              </a:ext>
            </a:extLst>
          </p:cNvPr>
          <p:cNvSpPr txBox="1"/>
          <p:nvPr/>
        </p:nvSpPr>
        <p:spPr>
          <a:xfrm>
            <a:off x="969820" y="341745"/>
            <a:ext cx="2833434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Rubrik</a:t>
            </a:r>
            <a:endParaRPr sz="24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4" name="Google Shape;309;p37">
            <a:extLst>
              <a:ext uri="{FF2B5EF4-FFF2-40B4-BE49-F238E27FC236}">
                <a16:creationId xmlns:a16="http://schemas.microsoft.com/office/drawing/2014/main" id="{FCCD6F62-170B-5CDC-3B50-9657909210BD}"/>
              </a:ext>
            </a:extLst>
          </p:cNvPr>
          <p:cNvSpPr/>
          <p:nvPr/>
        </p:nvSpPr>
        <p:spPr>
          <a:xfrm>
            <a:off x="969820" y="1100261"/>
            <a:ext cx="6391562" cy="389640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E18F50D4-7CC7-EE99-976B-287E39632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851098"/>
              </p:ext>
            </p:extLst>
          </p:nvPr>
        </p:nvGraphicFramePr>
        <p:xfrm>
          <a:off x="2581051" y="1633999"/>
          <a:ext cx="3714045" cy="282892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714045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Alan (Saha-Arazi)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Alan Gezisi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2769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Benzetim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4962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Deney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4255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Laboratuvar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544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Makale Yazma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20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Okuma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01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Alan (Saha-Arazi)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34812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Alan Gezisi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3956174"/>
                  </a:ext>
                </a:extLst>
              </a:tr>
            </a:tbl>
          </a:graphicData>
        </a:graphic>
      </p:graphicFrame>
      <p:sp>
        <p:nvSpPr>
          <p:cNvPr id="6" name="Google Shape;307;p37">
            <a:extLst>
              <a:ext uri="{FF2B5EF4-FFF2-40B4-BE49-F238E27FC236}">
                <a16:creationId xmlns:a16="http://schemas.microsoft.com/office/drawing/2014/main" id="{3FE1E678-3433-383F-7C8C-E555EA84ED40}"/>
              </a:ext>
            </a:extLst>
          </p:cNvPr>
          <p:cNvSpPr txBox="1"/>
          <p:nvPr/>
        </p:nvSpPr>
        <p:spPr>
          <a:xfrm>
            <a:off x="4438074" y="341745"/>
            <a:ext cx="2923308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Geleneksel + Tamamlayıcı Ölçme Araçları</a:t>
            </a:r>
            <a:endParaRPr sz="18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82876FC2-612A-F918-039D-F14454F8AC7C}"/>
              </a:ext>
            </a:extLst>
          </p:cNvPr>
          <p:cNvSpPr txBox="1"/>
          <p:nvPr/>
        </p:nvSpPr>
        <p:spPr>
          <a:xfrm>
            <a:off x="3888691" y="491179"/>
            <a:ext cx="463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54366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7;p37">
            <a:extLst>
              <a:ext uri="{FF2B5EF4-FFF2-40B4-BE49-F238E27FC236}">
                <a16:creationId xmlns:a16="http://schemas.microsoft.com/office/drawing/2014/main" id="{83A3862E-9F49-0E01-7A29-5CE1E9B688F7}"/>
              </a:ext>
            </a:extLst>
          </p:cNvPr>
          <p:cNvSpPr txBox="1"/>
          <p:nvPr/>
        </p:nvSpPr>
        <p:spPr>
          <a:xfrm>
            <a:off x="969820" y="341745"/>
            <a:ext cx="2833434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Rubrik</a:t>
            </a:r>
            <a:endParaRPr sz="24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4" name="Google Shape;309;p37">
            <a:extLst>
              <a:ext uri="{FF2B5EF4-FFF2-40B4-BE49-F238E27FC236}">
                <a16:creationId xmlns:a16="http://schemas.microsoft.com/office/drawing/2014/main" id="{FCCD6F62-170B-5CDC-3B50-9657909210BD}"/>
              </a:ext>
            </a:extLst>
          </p:cNvPr>
          <p:cNvSpPr/>
          <p:nvPr/>
        </p:nvSpPr>
        <p:spPr>
          <a:xfrm>
            <a:off x="969820" y="1100261"/>
            <a:ext cx="6391562" cy="10610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E18F50D4-7CC7-EE99-976B-287E39632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97790"/>
              </p:ext>
            </p:extLst>
          </p:nvPr>
        </p:nvGraphicFramePr>
        <p:xfrm>
          <a:off x="2386537" y="1374649"/>
          <a:ext cx="3528291" cy="37528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528291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4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Sözlü Sınav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</a:tbl>
          </a:graphicData>
        </a:graphic>
      </p:graphicFrame>
      <p:sp>
        <p:nvSpPr>
          <p:cNvPr id="6" name="Google Shape;307;p37">
            <a:extLst>
              <a:ext uri="{FF2B5EF4-FFF2-40B4-BE49-F238E27FC236}">
                <a16:creationId xmlns:a16="http://schemas.microsoft.com/office/drawing/2014/main" id="{3FE1E678-3433-383F-7C8C-E555EA84ED40}"/>
              </a:ext>
            </a:extLst>
          </p:cNvPr>
          <p:cNvSpPr txBox="1"/>
          <p:nvPr/>
        </p:nvSpPr>
        <p:spPr>
          <a:xfrm>
            <a:off x="4438074" y="341745"/>
            <a:ext cx="2923308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Geleneksel Ölçme Araçları</a:t>
            </a:r>
            <a:endParaRPr sz="18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82876FC2-612A-F918-039D-F14454F8AC7C}"/>
              </a:ext>
            </a:extLst>
          </p:cNvPr>
          <p:cNvSpPr txBox="1"/>
          <p:nvPr/>
        </p:nvSpPr>
        <p:spPr>
          <a:xfrm>
            <a:off x="3888691" y="491179"/>
            <a:ext cx="463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&amp;</a:t>
            </a:r>
          </a:p>
        </p:txBody>
      </p:sp>
      <p:sp>
        <p:nvSpPr>
          <p:cNvPr id="8" name="Google Shape;307;p37">
            <a:extLst>
              <a:ext uri="{FF2B5EF4-FFF2-40B4-BE49-F238E27FC236}">
                <a16:creationId xmlns:a16="http://schemas.microsoft.com/office/drawing/2014/main" id="{7F297D74-7201-019E-832E-167C130CC03E}"/>
              </a:ext>
            </a:extLst>
          </p:cNvPr>
          <p:cNvSpPr txBox="1"/>
          <p:nvPr/>
        </p:nvSpPr>
        <p:spPr>
          <a:xfrm>
            <a:off x="969820" y="2273816"/>
            <a:ext cx="2833434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Rubrik</a:t>
            </a:r>
            <a:endParaRPr sz="24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" name="Google Shape;309;p37">
            <a:extLst>
              <a:ext uri="{FF2B5EF4-FFF2-40B4-BE49-F238E27FC236}">
                <a16:creationId xmlns:a16="http://schemas.microsoft.com/office/drawing/2014/main" id="{20937E48-5BF8-DE59-BE3A-573DF266B75C}"/>
              </a:ext>
            </a:extLst>
          </p:cNvPr>
          <p:cNvSpPr/>
          <p:nvPr/>
        </p:nvSpPr>
        <p:spPr>
          <a:xfrm>
            <a:off x="969820" y="2982192"/>
            <a:ext cx="6391562" cy="205450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835B2AF3-866F-1161-52AF-EC23B949D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54300"/>
              </p:ext>
            </p:extLst>
          </p:nvPr>
        </p:nvGraphicFramePr>
        <p:xfrm>
          <a:off x="1355618" y="3042105"/>
          <a:ext cx="5590127" cy="198691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5590127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 err="1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Multirom</a:t>
                      </a:r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 CD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Performans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0944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Problem Çözme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42579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Proje/Özel Destek/Yapısal Örnekler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25613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Takım/Grup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4059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Uygulama / Pratik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6170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F8F8F8"/>
                          </a:solidFill>
                          <a:effectLst/>
                          <a:latin typeface="Arial" panose="020B0604020202020204" pitchFamily="34" charset="0"/>
                        </a:rPr>
                        <a:t>Vaka Çalışması</a:t>
                      </a: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8259111"/>
                  </a:ext>
                </a:extLst>
              </a:tr>
            </a:tbl>
          </a:graphicData>
        </a:graphic>
      </p:graphicFrame>
      <p:sp>
        <p:nvSpPr>
          <p:cNvPr id="11" name="Google Shape;307;p37">
            <a:extLst>
              <a:ext uri="{FF2B5EF4-FFF2-40B4-BE49-F238E27FC236}">
                <a16:creationId xmlns:a16="http://schemas.microsoft.com/office/drawing/2014/main" id="{9A467B22-B50D-525A-334B-196D7E9F4D87}"/>
              </a:ext>
            </a:extLst>
          </p:cNvPr>
          <p:cNvSpPr txBox="1"/>
          <p:nvPr/>
        </p:nvSpPr>
        <p:spPr>
          <a:xfrm>
            <a:off x="4438074" y="2273816"/>
            <a:ext cx="2923308" cy="655782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Tamamlayıcı Ölçme Araçları</a:t>
            </a:r>
            <a:endParaRPr sz="18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338D34A6-2522-E9D8-C6D6-A04544ED132B}"/>
              </a:ext>
            </a:extLst>
          </p:cNvPr>
          <p:cNvSpPr txBox="1"/>
          <p:nvPr/>
        </p:nvSpPr>
        <p:spPr>
          <a:xfrm>
            <a:off x="3888691" y="2423250"/>
            <a:ext cx="463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27161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7;p37">
            <a:extLst>
              <a:ext uri="{FF2B5EF4-FFF2-40B4-BE49-F238E27FC236}">
                <a16:creationId xmlns:a16="http://schemas.microsoft.com/office/drawing/2014/main" id="{83A3862E-9F49-0E01-7A29-5CE1E9B688F7}"/>
              </a:ext>
            </a:extLst>
          </p:cNvPr>
          <p:cNvSpPr txBox="1"/>
          <p:nvPr/>
        </p:nvSpPr>
        <p:spPr>
          <a:xfrm>
            <a:off x="2609274" y="499622"/>
            <a:ext cx="2833434" cy="371700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Rubrik</a:t>
            </a:r>
            <a:endParaRPr sz="24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4" name="Google Shape;309;p37">
            <a:extLst>
              <a:ext uri="{FF2B5EF4-FFF2-40B4-BE49-F238E27FC236}">
                <a16:creationId xmlns:a16="http://schemas.microsoft.com/office/drawing/2014/main" id="{FCCD6F62-170B-5CDC-3B50-9657909210BD}"/>
              </a:ext>
            </a:extLst>
          </p:cNvPr>
          <p:cNvSpPr/>
          <p:nvPr/>
        </p:nvSpPr>
        <p:spPr>
          <a:xfrm>
            <a:off x="969820" y="1100261"/>
            <a:ext cx="6437744" cy="389640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lanquin"/>
              <a:buChar char="●"/>
            </a:pPr>
            <a:endParaRPr lang="tr-TR" sz="1800" b="1" dirty="0">
              <a:solidFill>
                <a:schemeClr val="dk1"/>
              </a:solidFill>
              <a:latin typeface="Palanquin"/>
              <a:ea typeface="Palanquin"/>
              <a:cs typeface="Palanquin"/>
              <a:sym typeface="Palanquin"/>
            </a:endParaRP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E18F50D4-7CC7-EE99-976B-287E39632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876683"/>
              </p:ext>
            </p:extLst>
          </p:nvPr>
        </p:nvGraphicFramePr>
        <p:xfrm>
          <a:off x="1063208" y="1633999"/>
          <a:ext cx="3892614" cy="282892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892614">
                  <a:extLst>
                    <a:ext uri="{9D8B030D-6E8A-4147-A177-3AD203B41FA5}">
                      <a16:colId xmlns:a16="http://schemas.microsoft.com/office/drawing/2014/main" val="15365039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Araştırma Sunumu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94938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Atölye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2769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Beyin Fırtınası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4962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Bireysel Çalışma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4255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Derse Katılım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544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Gösterim/Gösterme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20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Gözlem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01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İnceleme/Anket Çalışması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34812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Makale Kritik Etme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3956174"/>
                  </a:ext>
                </a:extLst>
              </a:tr>
            </a:tbl>
          </a:graphicData>
        </a:graphic>
      </p:graphicFrame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CF1E9B60-53E9-BFC7-A396-27424B987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650704"/>
              </p:ext>
            </p:extLst>
          </p:nvPr>
        </p:nvGraphicFramePr>
        <p:xfrm>
          <a:off x="4349299" y="1633999"/>
          <a:ext cx="3140364" cy="2200275"/>
        </p:xfrm>
        <a:graphic>
          <a:graphicData uri="http://schemas.openxmlformats.org/drawingml/2006/table">
            <a:tbl>
              <a:tblPr>
                <a:tableStyleId>{551523D3-834C-4CB9-90F9-EC347D04DB71}</a:tableStyleId>
              </a:tblPr>
              <a:tblGrid>
                <a:gridCol w="3140364">
                  <a:extLst>
                    <a:ext uri="{9D8B030D-6E8A-4147-A177-3AD203B41FA5}">
                      <a16:colId xmlns:a16="http://schemas.microsoft.com/office/drawing/2014/main" val="363932787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>
                          <a:solidFill>
                            <a:srgbClr val="F8F8F8"/>
                          </a:solidFill>
                          <a:effectLst/>
                        </a:rPr>
                        <a:t>Ödev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37817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Panel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50508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Rapor Hazırlama-Sunma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16432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Rol Yapma/Drama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3355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>
                          <a:solidFill>
                            <a:srgbClr val="F8F8F8"/>
                          </a:solidFill>
                          <a:effectLst/>
                        </a:rPr>
                        <a:t>Seminer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36766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>
                          <a:solidFill>
                            <a:srgbClr val="F8F8F8"/>
                          </a:solidFill>
                          <a:effectLst/>
                        </a:rPr>
                        <a:t>Tartışma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2527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2000" b="1" u="none" strike="noStrike" dirty="0">
                          <a:solidFill>
                            <a:srgbClr val="F8F8F8"/>
                          </a:solidFill>
                          <a:effectLst/>
                        </a:rPr>
                        <a:t>Teorik Ders Anlatım</a:t>
                      </a:r>
                      <a:endParaRPr lang="tr-TR" sz="2000" b="1" i="0" u="none" strike="noStrike" dirty="0">
                        <a:solidFill>
                          <a:srgbClr val="F8F8F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773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97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42"/>
          <p:cNvSpPr txBox="1">
            <a:spLocks noGrp="1"/>
          </p:cNvSpPr>
          <p:nvPr>
            <p:ph type="title"/>
          </p:nvPr>
        </p:nvSpPr>
        <p:spPr>
          <a:xfrm>
            <a:off x="2661776" y="2632600"/>
            <a:ext cx="3873900" cy="7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tr-TR" sz="3200" dirty="0"/>
              <a:t>Ölçme araçları ve öğrenme çıktılarının eşleştirilmesi</a:t>
            </a:r>
            <a:br>
              <a:rPr lang="tr-TR" sz="3200" dirty="0"/>
            </a:br>
            <a:endParaRPr sz="3200" dirty="0"/>
          </a:p>
        </p:txBody>
      </p:sp>
      <p:sp>
        <p:nvSpPr>
          <p:cNvPr id="430" name="Google Shape;430;p42"/>
          <p:cNvSpPr/>
          <p:nvPr/>
        </p:nvSpPr>
        <p:spPr>
          <a:xfrm>
            <a:off x="-486803" y="-343225"/>
            <a:ext cx="2709000" cy="2709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42"/>
          <p:cNvSpPr/>
          <p:nvPr/>
        </p:nvSpPr>
        <p:spPr>
          <a:xfrm>
            <a:off x="7951401" y="1895000"/>
            <a:ext cx="2709000" cy="2709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42"/>
          <p:cNvSpPr/>
          <p:nvPr/>
        </p:nvSpPr>
        <p:spPr>
          <a:xfrm>
            <a:off x="7893150" y="1750900"/>
            <a:ext cx="537489" cy="1343746"/>
          </a:xfrm>
          <a:custGeom>
            <a:avLst/>
            <a:gdLst/>
            <a:ahLst/>
            <a:cxnLst/>
            <a:rect l="l" t="t" r="r" b="b"/>
            <a:pathLst>
              <a:path w="11361" h="28403" fill="none" extrusionOk="0">
                <a:moveTo>
                  <a:pt x="0" y="5334"/>
                </a:moveTo>
                <a:lnTo>
                  <a:pt x="0" y="22115"/>
                </a:lnTo>
                <a:lnTo>
                  <a:pt x="1214" y="22115"/>
                </a:lnTo>
                <a:lnTo>
                  <a:pt x="1214" y="5334"/>
                </a:lnTo>
                <a:cubicBezTo>
                  <a:pt x="1214" y="2863"/>
                  <a:pt x="3209" y="868"/>
                  <a:pt x="5680" y="868"/>
                </a:cubicBezTo>
                <a:cubicBezTo>
                  <a:pt x="8152" y="868"/>
                  <a:pt x="10147" y="2863"/>
                  <a:pt x="10147" y="5334"/>
                </a:cubicBezTo>
                <a:lnTo>
                  <a:pt x="10147" y="23849"/>
                </a:lnTo>
                <a:cubicBezTo>
                  <a:pt x="10147" y="25692"/>
                  <a:pt x="8651" y="27188"/>
                  <a:pt x="6808" y="27188"/>
                </a:cubicBezTo>
                <a:cubicBezTo>
                  <a:pt x="4965" y="27188"/>
                  <a:pt x="3469" y="25692"/>
                  <a:pt x="3469" y="23849"/>
                </a:cubicBezTo>
                <a:lnTo>
                  <a:pt x="3512" y="6288"/>
                </a:lnTo>
                <a:cubicBezTo>
                  <a:pt x="3512" y="4987"/>
                  <a:pt x="4596" y="3903"/>
                  <a:pt x="5897" y="3903"/>
                </a:cubicBezTo>
                <a:cubicBezTo>
                  <a:pt x="7220" y="3903"/>
                  <a:pt x="8304" y="4987"/>
                  <a:pt x="8304" y="6288"/>
                </a:cubicBezTo>
                <a:lnTo>
                  <a:pt x="8304" y="16196"/>
                </a:lnTo>
                <a:lnTo>
                  <a:pt x="9518" y="16196"/>
                </a:lnTo>
                <a:lnTo>
                  <a:pt x="9518" y="6288"/>
                </a:lnTo>
                <a:cubicBezTo>
                  <a:pt x="9496" y="4315"/>
                  <a:pt x="7892" y="2689"/>
                  <a:pt x="5897" y="2689"/>
                </a:cubicBezTo>
                <a:cubicBezTo>
                  <a:pt x="3924" y="2689"/>
                  <a:pt x="2298" y="4315"/>
                  <a:pt x="2298" y="6288"/>
                </a:cubicBezTo>
                <a:lnTo>
                  <a:pt x="2255" y="23849"/>
                </a:lnTo>
                <a:cubicBezTo>
                  <a:pt x="2255" y="26364"/>
                  <a:pt x="4293" y="28402"/>
                  <a:pt x="6808" y="28402"/>
                </a:cubicBezTo>
                <a:cubicBezTo>
                  <a:pt x="9323" y="28402"/>
                  <a:pt x="11361" y="26364"/>
                  <a:pt x="11361" y="23849"/>
                </a:cubicBezTo>
                <a:lnTo>
                  <a:pt x="11361" y="5334"/>
                </a:lnTo>
                <a:cubicBezTo>
                  <a:pt x="11187" y="2342"/>
                  <a:pt x="8694" y="1"/>
                  <a:pt x="5680" y="1"/>
                </a:cubicBezTo>
                <a:cubicBezTo>
                  <a:pt x="2688" y="1"/>
                  <a:pt x="195" y="2342"/>
                  <a:pt x="0" y="5334"/>
                </a:cubicBezTo>
                <a:close/>
              </a:path>
            </a:pathLst>
          </a:custGeom>
          <a:noFill/>
          <a:ln w="28575" cap="flat" cmpd="sng">
            <a:solidFill>
              <a:schemeClr val="dk1"/>
            </a:solidFill>
            <a:prstDash val="solid"/>
            <a:miter lim="2168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42"/>
          <p:cNvSpPr/>
          <p:nvPr/>
        </p:nvSpPr>
        <p:spPr>
          <a:xfrm>
            <a:off x="7174350" y="242125"/>
            <a:ext cx="718800" cy="71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2"/>
          <p:cNvSpPr/>
          <p:nvPr/>
        </p:nvSpPr>
        <p:spPr>
          <a:xfrm>
            <a:off x="650600" y="3565700"/>
            <a:ext cx="537600" cy="537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42"/>
          <p:cNvSpPr/>
          <p:nvPr/>
        </p:nvSpPr>
        <p:spPr>
          <a:xfrm>
            <a:off x="4065075" y="60275"/>
            <a:ext cx="429900" cy="429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42"/>
          <p:cNvSpPr/>
          <p:nvPr/>
        </p:nvSpPr>
        <p:spPr>
          <a:xfrm>
            <a:off x="4420628" y="4215295"/>
            <a:ext cx="356196" cy="328410"/>
          </a:xfrm>
          <a:custGeom>
            <a:avLst/>
            <a:gdLst/>
            <a:ahLst/>
            <a:cxnLst/>
            <a:rect l="l" t="t" r="r" b="b"/>
            <a:pathLst>
              <a:path w="11217" h="10342" extrusionOk="0">
                <a:moveTo>
                  <a:pt x="3394" y="1186"/>
                </a:moveTo>
                <a:lnTo>
                  <a:pt x="3394" y="1507"/>
                </a:lnTo>
                <a:lnTo>
                  <a:pt x="1668" y="1507"/>
                </a:lnTo>
                <a:lnTo>
                  <a:pt x="1668" y="1186"/>
                </a:lnTo>
                <a:close/>
                <a:moveTo>
                  <a:pt x="3096" y="1829"/>
                </a:moveTo>
                <a:lnTo>
                  <a:pt x="3096" y="2090"/>
                </a:lnTo>
                <a:lnTo>
                  <a:pt x="2013" y="3043"/>
                </a:lnTo>
                <a:lnTo>
                  <a:pt x="2013" y="1829"/>
                </a:lnTo>
                <a:close/>
                <a:moveTo>
                  <a:pt x="6740" y="5948"/>
                </a:moveTo>
                <a:cubicBezTo>
                  <a:pt x="6775" y="5948"/>
                  <a:pt x="6799" y="5972"/>
                  <a:pt x="6799" y="6008"/>
                </a:cubicBezTo>
                <a:lnTo>
                  <a:pt x="6799" y="10020"/>
                </a:lnTo>
                <a:lnTo>
                  <a:pt x="4644" y="10020"/>
                </a:lnTo>
                <a:lnTo>
                  <a:pt x="4644" y="6008"/>
                </a:lnTo>
                <a:cubicBezTo>
                  <a:pt x="4644" y="5972"/>
                  <a:pt x="4668" y="5948"/>
                  <a:pt x="4704" y="5948"/>
                </a:cubicBezTo>
                <a:close/>
                <a:moveTo>
                  <a:pt x="5601" y="1"/>
                </a:moveTo>
                <a:cubicBezTo>
                  <a:pt x="5543" y="1"/>
                  <a:pt x="5484" y="19"/>
                  <a:pt x="5430" y="55"/>
                </a:cubicBezTo>
                <a:lnTo>
                  <a:pt x="3692" y="1567"/>
                </a:lnTo>
                <a:lnTo>
                  <a:pt x="3692" y="1126"/>
                </a:lnTo>
                <a:cubicBezTo>
                  <a:pt x="3692" y="995"/>
                  <a:pt x="3573" y="876"/>
                  <a:pt x="3442" y="876"/>
                </a:cubicBezTo>
                <a:lnTo>
                  <a:pt x="1596" y="876"/>
                </a:lnTo>
                <a:cubicBezTo>
                  <a:pt x="1453" y="876"/>
                  <a:pt x="1334" y="995"/>
                  <a:pt x="1334" y="1126"/>
                </a:cubicBezTo>
                <a:lnTo>
                  <a:pt x="1334" y="1590"/>
                </a:lnTo>
                <a:cubicBezTo>
                  <a:pt x="1334" y="1721"/>
                  <a:pt x="1453" y="1840"/>
                  <a:pt x="1596" y="1840"/>
                </a:cubicBezTo>
                <a:lnTo>
                  <a:pt x="1691" y="1840"/>
                </a:lnTo>
                <a:lnTo>
                  <a:pt x="1691" y="3329"/>
                </a:lnTo>
                <a:lnTo>
                  <a:pt x="108" y="4710"/>
                </a:lnTo>
                <a:cubicBezTo>
                  <a:pt x="25" y="4781"/>
                  <a:pt x="1" y="4888"/>
                  <a:pt x="25" y="4984"/>
                </a:cubicBezTo>
                <a:cubicBezTo>
                  <a:pt x="60" y="5079"/>
                  <a:pt x="167" y="5138"/>
                  <a:pt x="251" y="5138"/>
                </a:cubicBezTo>
                <a:lnTo>
                  <a:pt x="1322" y="5138"/>
                </a:lnTo>
                <a:lnTo>
                  <a:pt x="1322" y="7972"/>
                </a:lnTo>
                <a:cubicBezTo>
                  <a:pt x="1322" y="8056"/>
                  <a:pt x="1394" y="8139"/>
                  <a:pt x="1489" y="8139"/>
                </a:cubicBezTo>
                <a:cubicBezTo>
                  <a:pt x="1572" y="8139"/>
                  <a:pt x="1656" y="8056"/>
                  <a:pt x="1656" y="7972"/>
                </a:cubicBezTo>
                <a:lnTo>
                  <a:pt x="1656" y="5055"/>
                </a:lnTo>
                <a:lnTo>
                  <a:pt x="5609" y="1614"/>
                </a:lnTo>
                <a:lnTo>
                  <a:pt x="9561" y="5055"/>
                </a:lnTo>
                <a:lnTo>
                  <a:pt x="9561" y="9937"/>
                </a:lnTo>
                <a:cubicBezTo>
                  <a:pt x="9561" y="9984"/>
                  <a:pt x="9526" y="10020"/>
                  <a:pt x="9478" y="10020"/>
                </a:cubicBezTo>
                <a:lnTo>
                  <a:pt x="7109" y="10020"/>
                </a:lnTo>
                <a:lnTo>
                  <a:pt x="7109" y="6008"/>
                </a:lnTo>
                <a:cubicBezTo>
                  <a:pt x="7109" y="5793"/>
                  <a:pt x="6930" y="5615"/>
                  <a:pt x="6728" y="5615"/>
                </a:cubicBezTo>
                <a:lnTo>
                  <a:pt x="4680" y="5615"/>
                </a:lnTo>
                <a:cubicBezTo>
                  <a:pt x="4478" y="5615"/>
                  <a:pt x="4299" y="5793"/>
                  <a:pt x="4299" y="6008"/>
                </a:cubicBezTo>
                <a:lnTo>
                  <a:pt x="4299" y="10020"/>
                </a:lnTo>
                <a:lnTo>
                  <a:pt x="1739" y="10020"/>
                </a:lnTo>
                <a:cubicBezTo>
                  <a:pt x="1691" y="10020"/>
                  <a:pt x="1656" y="9984"/>
                  <a:pt x="1656" y="9937"/>
                </a:cubicBezTo>
                <a:lnTo>
                  <a:pt x="1656" y="8734"/>
                </a:lnTo>
                <a:cubicBezTo>
                  <a:pt x="1656" y="8639"/>
                  <a:pt x="1572" y="8567"/>
                  <a:pt x="1489" y="8567"/>
                </a:cubicBezTo>
                <a:cubicBezTo>
                  <a:pt x="1394" y="8567"/>
                  <a:pt x="1322" y="8639"/>
                  <a:pt x="1322" y="8734"/>
                </a:cubicBezTo>
                <a:lnTo>
                  <a:pt x="1322" y="9937"/>
                </a:lnTo>
                <a:cubicBezTo>
                  <a:pt x="1322" y="10163"/>
                  <a:pt x="1501" y="10342"/>
                  <a:pt x="1727" y="10342"/>
                </a:cubicBezTo>
                <a:lnTo>
                  <a:pt x="9466" y="10342"/>
                </a:lnTo>
                <a:cubicBezTo>
                  <a:pt x="9692" y="10342"/>
                  <a:pt x="9871" y="10163"/>
                  <a:pt x="9871" y="9937"/>
                </a:cubicBezTo>
                <a:lnTo>
                  <a:pt x="9871" y="5127"/>
                </a:lnTo>
                <a:lnTo>
                  <a:pt x="10943" y="5127"/>
                </a:lnTo>
                <a:cubicBezTo>
                  <a:pt x="11038" y="5127"/>
                  <a:pt x="11133" y="5067"/>
                  <a:pt x="11157" y="4960"/>
                </a:cubicBezTo>
                <a:cubicBezTo>
                  <a:pt x="11216" y="4877"/>
                  <a:pt x="11205" y="4769"/>
                  <a:pt x="11121" y="4698"/>
                </a:cubicBezTo>
                <a:lnTo>
                  <a:pt x="8811" y="2686"/>
                </a:lnTo>
                <a:cubicBezTo>
                  <a:pt x="8785" y="2659"/>
                  <a:pt x="8748" y="2647"/>
                  <a:pt x="8711" y="2647"/>
                </a:cubicBezTo>
                <a:cubicBezTo>
                  <a:pt x="8665" y="2647"/>
                  <a:pt x="8618" y="2665"/>
                  <a:pt x="8585" y="2698"/>
                </a:cubicBezTo>
                <a:cubicBezTo>
                  <a:pt x="8526" y="2757"/>
                  <a:pt x="8538" y="2864"/>
                  <a:pt x="8597" y="2924"/>
                </a:cubicBezTo>
                <a:lnTo>
                  <a:pt x="10764" y="4805"/>
                </a:lnTo>
                <a:lnTo>
                  <a:pt x="9776" y="4805"/>
                </a:lnTo>
                <a:lnTo>
                  <a:pt x="5763" y="1305"/>
                </a:lnTo>
                <a:cubicBezTo>
                  <a:pt x="5716" y="1269"/>
                  <a:pt x="5659" y="1251"/>
                  <a:pt x="5601" y="1251"/>
                </a:cubicBezTo>
                <a:cubicBezTo>
                  <a:pt x="5543" y="1251"/>
                  <a:pt x="5484" y="1269"/>
                  <a:pt x="5430" y="1305"/>
                </a:cubicBezTo>
                <a:lnTo>
                  <a:pt x="1418" y="4805"/>
                </a:lnTo>
                <a:lnTo>
                  <a:pt x="429" y="4805"/>
                </a:lnTo>
                <a:lnTo>
                  <a:pt x="1918" y="3507"/>
                </a:lnTo>
                <a:lnTo>
                  <a:pt x="3335" y="2281"/>
                </a:lnTo>
                <a:lnTo>
                  <a:pt x="5609" y="340"/>
                </a:lnTo>
                <a:lnTo>
                  <a:pt x="8026" y="2436"/>
                </a:lnTo>
                <a:cubicBezTo>
                  <a:pt x="8052" y="2463"/>
                  <a:pt x="8086" y="2475"/>
                  <a:pt x="8121" y="2475"/>
                </a:cubicBezTo>
                <a:cubicBezTo>
                  <a:pt x="8164" y="2475"/>
                  <a:pt x="8207" y="2457"/>
                  <a:pt x="8240" y="2424"/>
                </a:cubicBezTo>
                <a:cubicBezTo>
                  <a:pt x="8299" y="2364"/>
                  <a:pt x="8288" y="2257"/>
                  <a:pt x="8228" y="2198"/>
                </a:cubicBezTo>
                <a:lnTo>
                  <a:pt x="5763" y="55"/>
                </a:lnTo>
                <a:cubicBezTo>
                  <a:pt x="5716" y="19"/>
                  <a:pt x="5659" y="1"/>
                  <a:pt x="56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3">
            <a:extLst>
              <a:ext uri="{FF2B5EF4-FFF2-40B4-BE49-F238E27FC236}">
                <a16:creationId xmlns:a16="http://schemas.microsoft.com/office/drawing/2014/main" id="{B4D2B086-4612-0818-168A-68DBE5C98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493799"/>
              </p:ext>
            </p:extLst>
          </p:nvPr>
        </p:nvGraphicFramePr>
        <p:xfrm>
          <a:off x="541867" y="0"/>
          <a:ext cx="8398933" cy="510436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578577">
                  <a:extLst>
                    <a:ext uri="{9D8B030D-6E8A-4147-A177-3AD203B41FA5}">
                      <a16:colId xmlns:a16="http://schemas.microsoft.com/office/drawing/2014/main" val="831904255"/>
                    </a:ext>
                  </a:extLst>
                </a:gridCol>
                <a:gridCol w="4820356">
                  <a:extLst>
                    <a:ext uri="{9D8B030D-6E8A-4147-A177-3AD203B41FA5}">
                      <a16:colId xmlns:a16="http://schemas.microsoft.com/office/drawing/2014/main" val="2698562443"/>
                    </a:ext>
                  </a:extLst>
                </a:gridCol>
              </a:tblGrid>
              <a:tr h="319108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/>
                        <a:t>Ölçme ve değerlendirme aracı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/>
                        <a:t>Test edilen özellik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30313"/>
                  </a:ext>
                </a:extLst>
              </a:tr>
              <a:tr h="1711579"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Uzun cevaplı testler,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Makale yazımı,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Kompozisyon sınavı,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Açık kitap sınav,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Evde alınan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Ezber, soruyu anlama/fark etme,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Sınav için hızlı biçimlendirme ancak daha az ezber,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Okuma, İlişkilendirme, Organize etme ve uygulama,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Üretebilme becerileri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Ana fikirlerin kavranması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824007"/>
                  </a:ext>
                </a:extLst>
              </a:tr>
              <a:tr h="1015344"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Objektif testler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(Çoktan seçmeli, eşleştirme testleri vb.)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Bilginin hatırlanması, ilişkiyi fark etme, farkına varma, parça bütün ilişkileri, yansıtma, kavrama, anlamanın hiyerarşileri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962000"/>
                  </a:ext>
                </a:extLst>
              </a:tr>
              <a:tr h="1943658"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Performans değerlendirmeleri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Alan uygulamaları,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Seminer,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Sunum/Poster/Mülakat/Örnek olay tahlili/Deney, Proje,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Yansıtıcı günlük tutma,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Vaka çalışması, </a:t>
                      </a:r>
                    </a:p>
                    <a:p>
                      <a:r>
                        <a:rPr lang="tr-TR" sz="1600" dirty="0" err="1">
                          <a:solidFill>
                            <a:srgbClr val="002060"/>
                          </a:solidFill>
                        </a:rPr>
                        <a:t>Portfolyo</a:t>
                      </a:r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Gerçek hayatta gerekli beceriler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İletişim becerileri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İlgi düzeyi ve uygulama konsantrasyonu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Aktif olarak tepki vermek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Yansıtma, uygulama, ilişkiyi fark etme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Profesyonel beceriler </a:t>
                      </a:r>
                    </a:p>
                    <a:p>
                      <a:r>
                        <a:rPr lang="tr-TR" sz="1600" dirty="0">
                          <a:solidFill>
                            <a:srgbClr val="002060"/>
                          </a:solidFill>
                        </a:rPr>
                        <a:t>Yaratıcılık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93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1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69;p51">
            <a:extLst>
              <a:ext uri="{FF2B5EF4-FFF2-40B4-BE49-F238E27FC236}">
                <a16:creationId xmlns:a16="http://schemas.microsoft.com/office/drawing/2014/main" id="{91C2303F-20F0-7A6C-310F-7C1F07D5DB92}"/>
              </a:ext>
            </a:extLst>
          </p:cNvPr>
          <p:cNvSpPr txBox="1"/>
          <p:nvPr/>
        </p:nvSpPr>
        <p:spPr>
          <a:xfrm>
            <a:off x="3493033" y="936152"/>
            <a:ext cx="2243550" cy="670129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tr-TR" sz="16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Duyuşsal</a:t>
            </a:r>
            <a:r>
              <a:rPr lang="tr-TR" sz="16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 Alan</a:t>
            </a:r>
          </a:p>
        </p:txBody>
      </p:sp>
      <p:sp>
        <p:nvSpPr>
          <p:cNvPr id="4" name="Google Shape;670;p51">
            <a:extLst>
              <a:ext uri="{FF2B5EF4-FFF2-40B4-BE49-F238E27FC236}">
                <a16:creationId xmlns:a16="http://schemas.microsoft.com/office/drawing/2014/main" id="{C32C13AC-5D34-0156-0F14-D92CA92AA072}"/>
              </a:ext>
            </a:extLst>
          </p:cNvPr>
          <p:cNvSpPr txBox="1"/>
          <p:nvPr/>
        </p:nvSpPr>
        <p:spPr>
          <a:xfrm>
            <a:off x="6148664" y="936158"/>
            <a:ext cx="2157934" cy="670129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 b="1" dirty="0" err="1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Psikomotor</a:t>
            </a:r>
            <a:r>
              <a:rPr lang="tr-TR" sz="16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 Alan</a:t>
            </a:r>
            <a:endParaRPr sz="16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5" name="Google Shape;671;p51">
            <a:extLst>
              <a:ext uri="{FF2B5EF4-FFF2-40B4-BE49-F238E27FC236}">
                <a16:creationId xmlns:a16="http://schemas.microsoft.com/office/drawing/2014/main" id="{59F98460-32AD-4DC5-F0BD-C962262BA84B}"/>
              </a:ext>
            </a:extLst>
          </p:cNvPr>
          <p:cNvSpPr txBox="1"/>
          <p:nvPr/>
        </p:nvSpPr>
        <p:spPr>
          <a:xfrm>
            <a:off x="781872" y="936152"/>
            <a:ext cx="2243550" cy="670129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 b="1" dirty="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rPr>
              <a:t>Bilişsel Alan</a:t>
            </a:r>
            <a:endParaRPr sz="1600" b="1" dirty="0">
              <a:solidFill>
                <a:schemeClr val="dk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cxnSp>
        <p:nvCxnSpPr>
          <p:cNvPr id="6" name="Google Shape;689;p51">
            <a:extLst>
              <a:ext uri="{FF2B5EF4-FFF2-40B4-BE49-F238E27FC236}">
                <a16:creationId xmlns:a16="http://schemas.microsoft.com/office/drawing/2014/main" id="{D5C7EDD7-188E-AE97-19EC-1241ABBD0CC4}"/>
              </a:ext>
            </a:extLst>
          </p:cNvPr>
          <p:cNvCxnSpPr>
            <a:cxnSpLocks/>
            <a:stCxn id="3" idx="1"/>
            <a:endCxn id="5" idx="3"/>
          </p:cNvCxnSpPr>
          <p:nvPr/>
        </p:nvCxnSpPr>
        <p:spPr>
          <a:xfrm flipH="1">
            <a:off x="3025422" y="1271217"/>
            <a:ext cx="467611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Google Shape;690;p51">
            <a:extLst>
              <a:ext uri="{FF2B5EF4-FFF2-40B4-BE49-F238E27FC236}">
                <a16:creationId xmlns:a16="http://schemas.microsoft.com/office/drawing/2014/main" id="{B73A28E8-2DF0-6BC1-C81F-31BF19355F82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>
            <a:off x="5736583" y="1271217"/>
            <a:ext cx="412081" cy="6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Google Shape;486;p4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D44DD99-3FA5-A229-8697-F74E868413C1}"/>
              </a:ext>
            </a:extLst>
          </p:cNvPr>
          <p:cNvSpPr txBox="1"/>
          <p:nvPr/>
        </p:nvSpPr>
        <p:spPr>
          <a:xfrm>
            <a:off x="1963841" y="119944"/>
            <a:ext cx="4797725" cy="7268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1" dirty="0" err="1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rPr>
              <a:t>Bloom</a:t>
            </a:r>
            <a:r>
              <a:rPr lang="tr-TR" sz="2400" b="1" dirty="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rPr>
              <a:t> Taksonomisi</a:t>
            </a:r>
            <a:endParaRPr sz="2400" b="1" dirty="0">
              <a:solidFill>
                <a:schemeClr val="accen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" name="Google Shape;941;p64">
            <a:extLst>
              <a:ext uri="{FF2B5EF4-FFF2-40B4-BE49-F238E27FC236}">
                <a16:creationId xmlns:a16="http://schemas.microsoft.com/office/drawing/2014/main" id="{52F9DE12-83A5-86FF-A026-03F137CE4E21}"/>
              </a:ext>
            </a:extLst>
          </p:cNvPr>
          <p:cNvSpPr/>
          <p:nvPr/>
        </p:nvSpPr>
        <p:spPr>
          <a:xfrm flipH="1">
            <a:off x="781872" y="1695670"/>
            <a:ext cx="2243550" cy="332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Çoktan seçmeli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Eşleştirme testleri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Kısa cevaplı testler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Açık uçlu maddeler içeren testler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Kelime ilişkilendirme testleri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Kavram haritaları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Proje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Performans değerlendirme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 err="1">
                <a:solidFill>
                  <a:srgbClr val="F8F8F8"/>
                </a:solidFill>
              </a:rPr>
              <a:t>Portfolyo</a:t>
            </a:r>
            <a:endParaRPr lang="tr-TR" b="1" dirty="0">
              <a:solidFill>
                <a:srgbClr val="F8F8F8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940;p64">
            <a:extLst>
              <a:ext uri="{FF2B5EF4-FFF2-40B4-BE49-F238E27FC236}">
                <a16:creationId xmlns:a16="http://schemas.microsoft.com/office/drawing/2014/main" id="{9E850137-B018-5292-C959-402ECFED16C1}"/>
              </a:ext>
            </a:extLst>
          </p:cNvPr>
          <p:cNvSpPr/>
          <p:nvPr/>
        </p:nvSpPr>
        <p:spPr>
          <a:xfrm>
            <a:off x="3493033" y="1695668"/>
            <a:ext cx="2243550" cy="3327885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Anket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Ölçek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Günlükler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Gözlem</a:t>
            </a:r>
          </a:p>
        </p:txBody>
      </p:sp>
      <p:sp>
        <p:nvSpPr>
          <p:cNvPr id="12" name="Google Shape;941;p64">
            <a:extLst>
              <a:ext uri="{FF2B5EF4-FFF2-40B4-BE49-F238E27FC236}">
                <a16:creationId xmlns:a16="http://schemas.microsoft.com/office/drawing/2014/main" id="{2A502017-A09E-1A33-7B2B-A3E7935296FF}"/>
              </a:ext>
            </a:extLst>
          </p:cNvPr>
          <p:cNvSpPr/>
          <p:nvPr/>
        </p:nvSpPr>
        <p:spPr>
          <a:xfrm flipH="1">
            <a:off x="6204194" y="1695668"/>
            <a:ext cx="2157934" cy="332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Gözlem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Performans değerlendirme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 err="1">
                <a:solidFill>
                  <a:srgbClr val="F8F8F8"/>
                </a:solidFill>
              </a:rPr>
              <a:t>Rubrik</a:t>
            </a:r>
            <a:endParaRPr lang="tr-TR" b="1" dirty="0">
              <a:solidFill>
                <a:srgbClr val="F8F8F8"/>
              </a:solidFill>
            </a:endParaRP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Deney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rgbClr val="F8F8F8"/>
                </a:solidFill>
              </a:rPr>
              <a:t>Alan uygulamaları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132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  <p:bldP spid="12" grpId="0" animBg="1"/>
    </p:bldLst>
  </p:timing>
</p:sld>
</file>

<file path=ppt/theme/theme1.xml><?xml version="1.0" encoding="utf-8"?>
<a:theme xmlns:a="http://schemas.openxmlformats.org/drawingml/2006/main" name="University Digital Choice Boards by Slidesgo">
  <a:themeElements>
    <a:clrScheme name="Simple Light">
      <a:dk1>
        <a:srgbClr val="0C4F72"/>
      </a:dk1>
      <a:lt1>
        <a:srgbClr val="D62828"/>
      </a:lt1>
      <a:dk2>
        <a:srgbClr val="F77F00"/>
      </a:dk2>
      <a:lt2>
        <a:srgbClr val="FCBF49"/>
      </a:lt2>
      <a:accent1>
        <a:srgbClr val="EAE2B7"/>
      </a:accent1>
      <a:accent2>
        <a:srgbClr val="0C4F72"/>
      </a:accent2>
      <a:accent3>
        <a:srgbClr val="D62828"/>
      </a:accent3>
      <a:accent4>
        <a:srgbClr val="F77F00"/>
      </a:accent4>
      <a:accent5>
        <a:srgbClr val="FCBF49"/>
      </a:accent5>
      <a:accent6>
        <a:srgbClr val="EAE2B7"/>
      </a:accent6>
      <a:hlink>
        <a:srgbClr val="0C4F7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347</Words>
  <Application>Microsoft Office PowerPoint</Application>
  <PresentationFormat>Ekran Gösterisi (16:9)</PresentationFormat>
  <Paragraphs>111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Palanquin</vt:lpstr>
      <vt:lpstr>Signika</vt:lpstr>
      <vt:lpstr>University Digital Choice Boards by Slidesgo</vt:lpstr>
      <vt:lpstr>BOLOGNA BİLGİ GÜNCELLEME SÜRECİNDE DEĞERLENDİRME SÜREÇLERİ</vt:lpstr>
      <vt:lpstr>BOLOGNA kataloğunda yer alan ölçme araçları</vt:lpstr>
      <vt:lpstr>PowerPoint Sunusu</vt:lpstr>
      <vt:lpstr>PowerPoint Sunusu</vt:lpstr>
      <vt:lpstr>PowerPoint Sunusu</vt:lpstr>
      <vt:lpstr>PowerPoint Sunusu</vt:lpstr>
      <vt:lpstr>Ölçme araçları ve öğrenme çıktılarının eşleştirilmesi </vt:lpstr>
      <vt:lpstr>PowerPoint Sunusu</vt:lpstr>
      <vt:lpstr>PowerPoint Sunusu</vt:lpstr>
      <vt:lpstr>Dinlediğiniz için teşekkürler…   alperenyandi@ibu.edu.tr  Dahili: 5763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BOLOGNA BİLGİ GÜNCELLEME SÜRECİNDE DEĞERLENDİRME SÜREÇLERİ</dc:title>
  <cp:lastModifiedBy>Alperen  Yandı</cp:lastModifiedBy>
  <cp:revision>24</cp:revision>
  <dcterms:modified xsi:type="dcterms:W3CDTF">2024-09-26T12:32:05Z</dcterms:modified>
</cp:coreProperties>
</file>